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93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303" r:id="rId16"/>
    <p:sldId id="300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2012 Pearson Education, Inc. Publishing as Prentice Hall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2209800" y="6477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Pearson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Education Ltd 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05800" y="6477407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6-</a:t>
            </a:r>
            <a:fld id="{483348AB-BC30-460C-952A-2EB25AD82A14}" type="slidenum">
              <a:rPr lang="en-US" sz="1200" b="1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1254" name="Title Placeholder 1"/>
          <p:cNvSpPr>
            <a:spLocks noGrp="1"/>
          </p:cNvSpPr>
          <p:nvPr>
            <p:ph type="ctrTitle"/>
          </p:nvPr>
        </p:nvSpPr>
        <p:spPr>
          <a:xfrm>
            <a:off x="4648200" y="1295400"/>
            <a:ext cx="3429000" cy="1905000"/>
          </a:xfrm>
        </p:spPr>
        <p:txBody>
          <a:bodyPr/>
          <a:lstStyle>
            <a:lvl1pPr algn="l">
              <a:defRPr sz="3600">
                <a:solidFill>
                  <a:srgbClr val="CC0000"/>
                </a:solidFill>
                <a:latin typeface="UniversLTStd-Cn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81255" name="Text Placeholder 2"/>
          <p:cNvSpPr>
            <a:spLocks noGrp="1"/>
          </p:cNvSpPr>
          <p:nvPr>
            <p:ph type="subTitle" idx="1"/>
          </p:nvPr>
        </p:nvSpPr>
        <p:spPr>
          <a:xfrm>
            <a:off x="4648200" y="3352800"/>
            <a:ext cx="3429000" cy="1752600"/>
          </a:xfrm>
        </p:spPr>
        <p:txBody>
          <a:bodyPr/>
          <a:lstStyle>
            <a:lvl1pPr marL="0" indent="0">
              <a:buFont typeface="Arial" pitchFamily="34" charset="0"/>
              <a:buNone/>
              <a:defRPr sz="3600">
                <a:latin typeface="UniversLTStd-C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998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4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1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2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252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5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0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078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7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753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63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40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7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27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0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929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54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8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0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26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33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2012 Pearson Education, Inc. Publishing as Prentice Hall 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2209800" y="6477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Pearson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en-US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Ltd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05800" y="6477000"/>
            <a:ext cx="838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6-</a:t>
            </a:r>
            <a:fld id="{EA719F5E-C4D3-4D84-AAC5-4BBB6D45E207}" type="slidenum">
              <a:rPr lang="en-US" sz="1200" b="1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59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48058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48058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48058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48058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rgbClr val="00CC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2012 Pearson Education, Inc. Publishing as Prentice Hall 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09800" y="6477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Pearson Education, Inc. publishing as Prentice Hall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05800" y="6477000"/>
            <a:ext cx="838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fld id="{2CE4047D-F3D3-48BD-B9A1-026B95F50059}" type="slidenum">
              <a:rPr lang="en-US" sz="1200" b="1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524000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079" name="Straight Connector 14"/>
          <p:cNvCxnSpPr>
            <a:cxnSpLocks noChangeShapeType="1"/>
          </p:cNvCxnSpPr>
          <p:nvPr/>
        </p:nvCxnSpPr>
        <p:spPr bwMode="auto">
          <a:xfrm>
            <a:off x="914400" y="1447800"/>
            <a:ext cx="0" cy="4648200"/>
          </a:xfrm>
          <a:prstGeom prst="line">
            <a:avLst/>
          </a:prstGeom>
          <a:noFill/>
          <a:ln w="44450">
            <a:solidFill>
              <a:srgbClr val="89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b="1">
          <a:solidFill>
            <a:schemeClr val="accent2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2012 Pearson Education, Inc. Publishing as Prentice Hall 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09800" y="6477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Copyright ©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Pearson Education, Inc. publishing as Prentice Hall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05800" y="6477000"/>
            <a:ext cx="838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fld id="{640AFB92-F109-487E-8433-E9199B59C00D}" type="slidenum">
              <a:rPr lang="en-US" sz="1200" b="1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102" name="Picture 9" descr="disclaim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989138"/>
            <a:ext cx="80168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AD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Making Decisions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b="1" dirty="0" smtClean="0"/>
              <a:t>Chapter 6</a:t>
            </a:r>
            <a:endParaRPr lang="en-US" b="1" dirty="0"/>
          </a:p>
        </p:txBody>
      </p:sp>
      <p:pic>
        <p:nvPicPr>
          <p:cNvPr id="5" name="Picture 4" descr="Screen Shot 2014-09-07 at 2.56.21 PM.png"/>
          <p:cNvPicPr>
            <a:picLocks noChangeAspect="1"/>
          </p:cNvPicPr>
          <p:nvPr/>
        </p:nvPicPr>
        <p:blipFill>
          <a:blip r:embed="rId2">
            <a:lum contrast="11000"/>
          </a:blip>
          <a:stretch>
            <a:fillRect/>
          </a:stretch>
        </p:blipFill>
        <p:spPr>
          <a:xfrm>
            <a:off x="376582" y="1006170"/>
            <a:ext cx="3931320" cy="505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083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Goals to be Served</a:t>
            </a:r>
          </a:p>
          <a:p>
            <a:pPr lvl="1"/>
            <a:r>
              <a:rPr lang="en-US" sz="2400" dirty="0" smtClean="0"/>
              <a:t>Should be organization’s objectives</a:t>
            </a:r>
          </a:p>
          <a:p>
            <a:r>
              <a:rPr lang="en-US" sz="2800" b="1" dirty="0" smtClean="0"/>
              <a:t>Relevant Alternatives</a:t>
            </a:r>
          </a:p>
          <a:p>
            <a:pPr lvl="1"/>
            <a:r>
              <a:rPr lang="en-US" sz="2400" dirty="0" smtClean="0"/>
              <a:t>Feasible for solving existing problem &amp; implementation</a:t>
            </a:r>
          </a:p>
          <a:p>
            <a:r>
              <a:rPr lang="en-US" sz="2800" b="1" dirty="0" smtClean="0"/>
              <a:t>Ordering of Alternatives</a:t>
            </a:r>
          </a:p>
          <a:p>
            <a:pPr lvl="1"/>
            <a:r>
              <a:rPr lang="en-US" sz="2400" dirty="0" smtClean="0"/>
              <a:t>Ranking most desirable to least desirable</a:t>
            </a:r>
          </a:p>
          <a:p>
            <a:r>
              <a:rPr lang="en-US" sz="2800" b="1" dirty="0" smtClean="0"/>
              <a:t>Choice of Alternatives</a:t>
            </a:r>
          </a:p>
          <a:p>
            <a:pPr lvl="1"/>
            <a:r>
              <a:rPr lang="en-US" sz="2400" dirty="0" smtClean="0"/>
              <a:t>Actual choice among available alternatives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Decision Situation</a:t>
            </a:r>
          </a:p>
        </p:txBody>
      </p:sp>
    </p:spTree>
    <p:extLst>
      <p:ext uri="{BB962C8B-B14F-4D97-AF65-F5344CB8AC3E}">
        <p14:creationId xmlns:p14="http://schemas.microsoft.com/office/powerpoint/2010/main" val="59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1" y="2448232"/>
            <a:ext cx="8269831" cy="2846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RATIONAL DECISION-MAKING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2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 – Identifying an Existing Problem</a:t>
            </a:r>
          </a:p>
          <a:p>
            <a:pPr lvl="1"/>
            <a:r>
              <a:rPr lang="en-US" dirty="0" smtClean="0"/>
              <a:t>Only after identifying the barriers is management able to take the steps necessary to eliminate them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Barnard’s sources of input for identifying problems:</a:t>
            </a:r>
          </a:p>
          <a:p>
            <a:pPr lvl="2"/>
            <a:r>
              <a:rPr lang="en-US" dirty="0" smtClean="0"/>
              <a:t>Orders issued by supervisors</a:t>
            </a:r>
          </a:p>
          <a:p>
            <a:pPr lvl="2"/>
            <a:r>
              <a:rPr lang="en-US" dirty="0" smtClean="0"/>
              <a:t>Situations relayed by employees</a:t>
            </a:r>
          </a:p>
          <a:p>
            <a:pPr lvl="2"/>
            <a:r>
              <a:rPr lang="en-US" dirty="0" smtClean="0"/>
              <a:t>Normal activity of managers themselves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3576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8" y="2492477"/>
            <a:ext cx="5592836" cy="34374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 DECISION-MAKING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676036"/>
            <a:ext cx="718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A23A28"/>
                </a:solidFill>
                <a:ea typeface="MS PGothic" panose="020B0600070205080204" pitchFamily="34" charset="-128"/>
                <a:cs typeface="ＭＳ Ｐゴシック" charset="0"/>
              </a:rPr>
              <a:t>Step 2 – Listing Alternative Solutions</a:t>
            </a:r>
          </a:p>
        </p:txBody>
      </p:sp>
    </p:spTree>
    <p:extLst>
      <p:ext uri="{BB962C8B-B14F-4D97-AF65-F5344CB8AC3E}">
        <p14:creationId xmlns:p14="http://schemas.microsoft.com/office/powerpoint/2010/main" val="19379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 – Selecting the Most Beneficial Alternative</a:t>
            </a:r>
          </a:p>
          <a:p>
            <a:pPr lvl="1"/>
            <a:r>
              <a:rPr lang="en-US" dirty="0" smtClean="0"/>
              <a:t>List as accurately as possible potential effects and impact of each alternative</a:t>
            </a:r>
          </a:p>
          <a:p>
            <a:pPr lvl="1"/>
            <a:r>
              <a:rPr lang="en-US" dirty="0" smtClean="0"/>
              <a:t>Assign probability factor to each potential effect</a:t>
            </a:r>
          </a:p>
          <a:p>
            <a:pPr lvl="1"/>
            <a:r>
              <a:rPr lang="en-US" dirty="0" smtClean="0"/>
              <a:t>Compare each alternative's expected effects and respective probabilities of those 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42245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4 – Implementing the Chosen Alternative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Put the chosen alternative into action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18838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5 – Gathering Problem-Related Feedback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Gather the feedback to determine the effect of the implemented alternative on the problem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problem is not solved, managers need to seek out and implement another alternative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1191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Herbert Simon Theory:</a:t>
            </a:r>
          </a:p>
          <a:p>
            <a:endParaRPr lang="en-US" dirty="0"/>
          </a:p>
          <a:p>
            <a:pPr lvl="1"/>
            <a:r>
              <a:rPr lang="en-US" dirty="0" smtClean="0"/>
              <a:t>Managers are bounded in terms of time, computational power, and knowledge when making decisions</a:t>
            </a:r>
          </a:p>
          <a:p>
            <a:pPr lvl="1"/>
            <a:r>
              <a:rPr lang="en-US" dirty="0" smtClean="0"/>
              <a:t>Managers often “satisfice,” meaning they make a decision that is just “good enough”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Rationality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Intuition:</a:t>
            </a:r>
          </a:p>
          <a:p>
            <a:pPr lvl="1"/>
            <a:r>
              <a:rPr lang="en-US" dirty="0" smtClean="0"/>
              <a:t>An individual’s inborn ability to synthesize information quickly and effectively</a:t>
            </a:r>
          </a:p>
          <a:p>
            <a:r>
              <a:rPr lang="en-US" b="1" dirty="0" smtClean="0"/>
              <a:t>Decision-Making Heuristics and Biases:</a:t>
            </a:r>
          </a:p>
          <a:p>
            <a:pPr lvl="1"/>
            <a:r>
              <a:rPr lang="en-US" b="1" dirty="0" smtClean="0"/>
              <a:t>Heuristics</a:t>
            </a:r>
            <a:r>
              <a:rPr lang="en-US" dirty="0" smtClean="0"/>
              <a:t> – Simple rules of thumb to make decisions</a:t>
            </a:r>
          </a:p>
          <a:p>
            <a:pPr lvl="1"/>
            <a:r>
              <a:rPr lang="en-US" b="1" dirty="0" smtClean="0"/>
              <a:t>Biases</a:t>
            </a:r>
            <a:r>
              <a:rPr lang="en-US" dirty="0" smtClean="0"/>
              <a:t> – Making decisions based on rules of thumb and in so doing introducing flaws/decision-making biases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&amp; 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B_06_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2" y="1858297"/>
            <a:ext cx="8656526" cy="40115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Decision-Making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fundamental understanding of the term </a:t>
            </a:r>
            <a:r>
              <a:rPr lang="en-US" i="1" dirty="0" smtClean="0"/>
              <a:t>decision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understanding of each element of the rational decision-making process</a:t>
            </a:r>
          </a:p>
          <a:p>
            <a:endParaRPr lang="en-US" dirty="0" smtClean="0"/>
          </a:p>
          <a:p>
            <a:r>
              <a:rPr lang="en-US" dirty="0" smtClean="0"/>
              <a:t>An appreciation of the role of intuition in decision making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Probability Theory    </a:t>
            </a:r>
            <a:r>
              <a:rPr lang="en-US" i="1" dirty="0" smtClean="0"/>
              <a:t>EV = I x P</a:t>
            </a:r>
            <a:endParaRPr lang="en-US" dirty="0" smtClean="0"/>
          </a:p>
          <a:p>
            <a:pPr lvl="1"/>
            <a:r>
              <a:rPr lang="en-US" b="1" dirty="0" smtClean="0"/>
              <a:t>Expected Value </a:t>
            </a:r>
            <a:r>
              <a:rPr lang="en-US" dirty="0" smtClean="0"/>
              <a:t>of an alternative is the </a:t>
            </a:r>
            <a:r>
              <a:rPr lang="en-US" b="1" dirty="0" smtClean="0"/>
              <a:t>Income</a:t>
            </a:r>
            <a:r>
              <a:rPr lang="en-US" dirty="0" smtClean="0"/>
              <a:t> the alternative will produce, multiplied by its </a:t>
            </a:r>
            <a:r>
              <a:rPr lang="en-US" b="1" dirty="0" smtClean="0"/>
              <a:t>Probability</a:t>
            </a:r>
            <a:r>
              <a:rPr lang="en-US" dirty="0" smtClean="0"/>
              <a:t> of producing that income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Decision Trees</a:t>
            </a:r>
          </a:p>
          <a:p>
            <a:pPr lvl="1"/>
            <a:r>
              <a:rPr lang="en-US" dirty="0" smtClean="0"/>
              <a:t>Graphic decision-making tool used to evaluate decisions involving a series of steps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DECISION-MAKING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8" y="1381429"/>
            <a:ext cx="7294754" cy="4673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Advantages:</a:t>
            </a:r>
          </a:p>
          <a:p>
            <a:pPr lvl="1"/>
            <a:r>
              <a:rPr lang="en-US" dirty="0" smtClean="0"/>
              <a:t>More and better alternatives</a:t>
            </a:r>
          </a:p>
          <a:p>
            <a:pPr lvl="1"/>
            <a:r>
              <a:rPr lang="en-US" dirty="0" smtClean="0"/>
              <a:t>Draw on collective experiences and knowledge</a:t>
            </a:r>
          </a:p>
          <a:p>
            <a:pPr lvl="1"/>
            <a:r>
              <a:rPr lang="en-US" dirty="0" smtClean="0"/>
              <a:t>Individuals tend to buy in to decisions when they have had input to the decision</a:t>
            </a:r>
          </a:p>
          <a:p>
            <a:pPr lvl="1"/>
            <a:r>
              <a:rPr lang="en-US" dirty="0" smtClean="0"/>
              <a:t>Group members tend to identify decisions as their own and have a feeling of ownership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Disadvantages:</a:t>
            </a:r>
          </a:p>
          <a:p>
            <a:pPr lvl="1"/>
            <a:r>
              <a:rPr lang="en-US" dirty="0" smtClean="0"/>
              <a:t>Takes longer for groups to make decisions</a:t>
            </a:r>
          </a:p>
          <a:p>
            <a:pPr lvl="1"/>
            <a:r>
              <a:rPr lang="en-US" dirty="0" smtClean="0"/>
              <a:t>Costs increase because of the additional time of people involved in the group</a:t>
            </a:r>
          </a:p>
          <a:p>
            <a:pPr lvl="1"/>
            <a:r>
              <a:rPr lang="en-US" dirty="0" smtClean="0"/>
              <a:t>Lower-quality decisions if group members’ focus is on relationships and friendships among themselves</a:t>
            </a:r>
          </a:p>
          <a:p>
            <a:pPr lvl="1"/>
            <a:r>
              <a:rPr lang="en-US" b="1" dirty="0" smtClean="0"/>
              <a:t>Groupthink</a:t>
            </a:r>
            <a:r>
              <a:rPr lang="en-US" dirty="0" smtClean="0"/>
              <a:t> – negative impact of group decision making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959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9" y="2958518"/>
            <a:ext cx="8300733" cy="2631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Decision-Making Processes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196" y="1990293"/>
            <a:ext cx="28543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23A28"/>
                </a:solidFill>
                <a:ea typeface="MS PGothic" panose="020B0600070205080204" pitchFamily="34" charset="-128"/>
                <a:cs typeface="ＭＳ Ｐゴシック" charset="0"/>
              </a:rPr>
              <a:t>Brainstorming:</a:t>
            </a:r>
          </a:p>
        </p:txBody>
      </p:sp>
    </p:spTree>
    <p:extLst>
      <p:ext uri="{BB962C8B-B14F-4D97-AF65-F5344CB8AC3E}">
        <p14:creationId xmlns:p14="http://schemas.microsoft.com/office/powerpoint/2010/main" val="585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Nominal Group Technique:</a:t>
            </a:r>
          </a:p>
          <a:p>
            <a:pPr lvl="1"/>
            <a:r>
              <a:rPr lang="en-US" dirty="0" smtClean="0"/>
              <a:t>Each group member writes down ideas on decision or problem being discussed</a:t>
            </a:r>
          </a:p>
          <a:p>
            <a:pPr lvl="1"/>
            <a:r>
              <a:rPr lang="en-US" dirty="0" smtClean="0"/>
              <a:t>Each member presents his/her ideas orally</a:t>
            </a:r>
          </a:p>
          <a:p>
            <a:pPr lvl="1"/>
            <a:r>
              <a:rPr lang="en-US" dirty="0" smtClean="0"/>
              <a:t>Entire group discusses ideas simultaneously</a:t>
            </a:r>
          </a:p>
          <a:p>
            <a:pPr lvl="1"/>
            <a:r>
              <a:rPr lang="en-US" dirty="0" smtClean="0"/>
              <a:t>Secret ballot vote is taken </a:t>
            </a:r>
          </a:p>
          <a:p>
            <a:pPr lvl="1"/>
            <a:r>
              <a:rPr lang="en-US" dirty="0" smtClean="0"/>
              <a:t>Idea with most votes is adopted and implemented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Decision-Making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Delphi Technique:</a:t>
            </a:r>
          </a:p>
          <a:p>
            <a:pPr lvl="1"/>
            <a:r>
              <a:rPr lang="en-US" dirty="0" smtClean="0"/>
              <a:t>Problem is identified</a:t>
            </a:r>
          </a:p>
          <a:p>
            <a:pPr lvl="1"/>
            <a:r>
              <a:rPr lang="en-US" dirty="0" smtClean="0"/>
              <a:t>Group members offer solutions through anonymous questionnaire responses</a:t>
            </a:r>
          </a:p>
          <a:p>
            <a:pPr lvl="1"/>
            <a:r>
              <a:rPr lang="en-US" dirty="0" smtClean="0"/>
              <a:t>Responses are compiled and sent out to all group members</a:t>
            </a:r>
          </a:p>
          <a:p>
            <a:pPr lvl="1"/>
            <a:r>
              <a:rPr lang="en-US" dirty="0" smtClean="0"/>
              <a:t>Individual group members select solution</a:t>
            </a:r>
          </a:p>
          <a:p>
            <a:pPr lvl="1"/>
            <a:r>
              <a:rPr lang="en-US" dirty="0" smtClean="0"/>
              <a:t>Process repeats until consensus solution is reached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Decision-Making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Advantages:</a:t>
            </a:r>
          </a:p>
          <a:p>
            <a:pPr lvl="1"/>
            <a:r>
              <a:rPr lang="en-US" b="1" dirty="0" smtClean="0"/>
              <a:t>Brainstorming</a:t>
            </a:r>
          </a:p>
          <a:p>
            <a:pPr lvl="2"/>
            <a:r>
              <a:rPr lang="en-US" dirty="0" smtClean="0"/>
              <a:t>Many useful ideas are possible</a:t>
            </a:r>
          </a:p>
          <a:p>
            <a:pPr lvl="1" algn="just"/>
            <a:r>
              <a:rPr lang="en-US" b="1" dirty="0" smtClean="0"/>
              <a:t>Nominal Group Technique</a:t>
            </a:r>
          </a:p>
          <a:p>
            <a:pPr lvl="2"/>
            <a:r>
              <a:rPr lang="en-US" dirty="0" smtClean="0"/>
              <a:t>Input can be offered without fear of retribution</a:t>
            </a:r>
          </a:p>
          <a:p>
            <a:pPr lvl="1" algn="just"/>
            <a:r>
              <a:rPr lang="en-US" b="1" dirty="0" smtClean="0"/>
              <a:t>Delphi Technique</a:t>
            </a:r>
          </a:p>
          <a:p>
            <a:pPr lvl="2"/>
            <a:r>
              <a:rPr lang="en-US" dirty="0" smtClean="0"/>
              <a:t>Ideas gathered from individuals geographically separated from one another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Group Decision-Making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Disadvantages:</a:t>
            </a:r>
          </a:p>
          <a:p>
            <a:pPr lvl="1"/>
            <a:r>
              <a:rPr lang="en-US" b="1" dirty="0" smtClean="0"/>
              <a:t>Brainstorming</a:t>
            </a:r>
          </a:p>
          <a:p>
            <a:pPr lvl="2"/>
            <a:r>
              <a:rPr lang="en-US" dirty="0" smtClean="0"/>
              <a:t>Time wasted on impractical ideas</a:t>
            </a:r>
          </a:p>
          <a:p>
            <a:pPr lvl="1"/>
            <a:r>
              <a:rPr lang="en-US" b="1" dirty="0" smtClean="0"/>
              <a:t>Nominal Group Technique</a:t>
            </a:r>
          </a:p>
          <a:p>
            <a:pPr lvl="2"/>
            <a:r>
              <a:rPr lang="en-US" dirty="0" smtClean="0"/>
              <a:t>Cannot discern why individuals voted the way they did</a:t>
            </a:r>
          </a:p>
          <a:p>
            <a:pPr lvl="1"/>
            <a:r>
              <a:rPr lang="en-US" b="1" dirty="0" smtClean="0"/>
              <a:t>Delphi Technique</a:t>
            </a:r>
          </a:p>
          <a:p>
            <a:pPr lvl="2"/>
            <a:r>
              <a:rPr lang="en-US" dirty="0" smtClean="0"/>
              <a:t>Unable to ask questions of one another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dirty="0" smtClean="0"/>
              <a:t>Group Decision-Making </a:t>
            </a:r>
            <a:r>
              <a:rPr lang="en-US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841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Insights regarding the various tools used to make decisions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understanding of how groups make decisions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 of a Decision</a:t>
            </a:r>
          </a:p>
          <a:p>
            <a:pPr lvl="1"/>
            <a:r>
              <a:rPr lang="en-US" dirty="0" smtClean="0"/>
              <a:t>Choice between two or more available alternatives</a:t>
            </a:r>
          </a:p>
          <a:p>
            <a:pPr lvl="1"/>
            <a:endParaRPr lang="en-US" dirty="0"/>
          </a:p>
          <a:p>
            <a:r>
              <a:rPr lang="en-US" b="1" dirty="0" smtClean="0"/>
              <a:t>Definition of Decision Making</a:t>
            </a:r>
          </a:p>
          <a:p>
            <a:pPr lvl="1"/>
            <a:r>
              <a:rPr lang="en-US" dirty="0" smtClean="0"/>
              <a:t>Process of choosing the best alternative for reaching objectives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9" y="2654715"/>
            <a:ext cx="8020206" cy="19320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Programmed Decision</a:t>
            </a:r>
          </a:p>
          <a:p>
            <a:pPr lvl="1"/>
            <a:r>
              <a:rPr lang="en-US" dirty="0" smtClean="0"/>
              <a:t>Routine and repetitive</a:t>
            </a:r>
          </a:p>
          <a:p>
            <a:pPr lvl="1"/>
            <a:r>
              <a:rPr lang="en-US" dirty="0" smtClean="0"/>
              <a:t>Structured, planned</a:t>
            </a:r>
          </a:p>
          <a:p>
            <a:pPr lvl="1"/>
            <a:r>
              <a:rPr lang="en-US" dirty="0" smtClean="0"/>
              <a:t>Made according to established guidelines</a:t>
            </a:r>
          </a:p>
          <a:p>
            <a:r>
              <a:rPr lang="en-US" b="1" dirty="0" smtClean="0"/>
              <a:t>Nonprogrammed Decision</a:t>
            </a:r>
          </a:p>
          <a:p>
            <a:pPr lvl="1"/>
            <a:r>
              <a:rPr lang="en-US" dirty="0" smtClean="0"/>
              <a:t>One-time, nonroutine, unique</a:t>
            </a:r>
          </a:p>
          <a:p>
            <a:pPr lvl="1"/>
            <a:r>
              <a:rPr lang="en-US" dirty="0" smtClean="0"/>
              <a:t>Less structured than programmed decisions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B_06_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" y="2168012"/>
            <a:ext cx="8716971" cy="33773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_06_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8" y="1669835"/>
            <a:ext cx="5412658" cy="43511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for Making Organizational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Decision Makers</a:t>
            </a:r>
          </a:p>
          <a:p>
            <a:pPr lvl="1"/>
            <a:r>
              <a:rPr lang="en-US" dirty="0" smtClean="0"/>
              <a:t>Individuals or Groups who actually make the choice among the alternatives</a:t>
            </a:r>
          </a:p>
          <a:p>
            <a:pPr lvl="1"/>
            <a:r>
              <a:rPr lang="en-US" b="1" dirty="0" smtClean="0"/>
              <a:t>Orientations</a:t>
            </a:r>
          </a:p>
          <a:p>
            <a:pPr lvl="2"/>
            <a:r>
              <a:rPr lang="en-US" b="1" dirty="0" smtClean="0"/>
              <a:t>Receptive</a:t>
            </a:r>
          </a:p>
          <a:p>
            <a:pPr lvl="2"/>
            <a:r>
              <a:rPr lang="en-US" b="1" dirty="0" smtClean="0"/>
              <a:t>Exploitative</a:t>
            </a:r>
          </a:p>
          <a:p>
            <a:pPr lvl="2"/>
            <a:r>
              <a:rPr lang="en-US" b="1" dirty="0" smtClean="0"/>
              <a:t>Hoarding</a:t>
            </a:r>
          </a:p>
          <a:p>
            <a:pPr lvl="2"/>
            <a:r>
              <a:rPr lang="en-US" b="1" dirty="0" smtClean="0"/>
              <a:t>Marketing-Oriented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Decision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earson Certo14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ustom Theme for Jane" id="{D641BE46-9ACC-4D0E-B721-27720CFD6544}" vid="{DF2E4DCF-C1B4-4370-B8A0-98B6D3C81CEF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 Certo14E.thmx</Template>
  <TotalTime>325</TotalTime>
  <Words>716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1_Pearson Certo14E</vt:lpstr>
      <vt:lpstr>2_Office Theme</vt:lpstr>
      <vt:lpstr>3_Office Theme</vt:lpstr>
      <vt:lpstr>Making Decisions</vt:lpstr>
      <vt:lpstr>CHAPTER LEARNING OBJECTIVES</vt:lpstr>
      <vt:lpstr>CHAPTER LEARNING OBJECTIVES</vt:lpstr>
      <vt:lpstr>FUNDAMENTALS OF DECISIONS</vt:lpstr>
      <vt:lpstr>Types of Decisions</vt:lpstr>
      <vt:lpstr>Types of Decisions</vt:lpstr>
      <vt:lpstr>Types of Decisions</vt:lpstr>
      <vt:lpstr>Responsibility for Making Organizational Decisions</vt:lpstr>
      <vt:lpstr>Elements of the Decision Situation</vt:lpstr>
      <vt:lpstr>Elements of the Decision Situation</vt:lpstr>
      <vt:lpstr>RATIONAL DECISION-MAKING PROCESS</vt:lpstr>
      <vt:lpstr>RATIONAL DECISION-MAKING PROCESS</vt:lpstr>
      <vt:lpstr>RATIONAL DECISION-MAKING PROCESS</vt:lpstr>
      <vt:lpstr>RATIONAL DECISION-MAKING PROCESS</vt:lpstr>
      <vt:lpstr>RATIONAL DECISION-MAKING PROCESS</vt:lpstr>
      <vt:lpstr>RATIONAL DECISION-MAKING PROCESS</vt:lpstr>
      <vt:lpstr>Bounded Rationality</vt:lpstr>
      <vt:lpstr>DECISION MAKING &amp; INTUITION</vt:lpstr>
      <vt:lpstr>Decision-Making Biases</vt:lpstr>
      <vt:lpstr>DECISION-MAKING TOOLS</vt:lpstr>
      <vt:lpstr>Decision Trees</vt:lpstr>
      <vt:lpstr>GROUP DECISION MAKING</vt:lpstr>
      <vt:lpstr>GROUP DECISION MAKING</vt:lpstr>
      <vt:lpstr>Group Decision-Making Processes</vt:lpstr>
      <vt:lpstr>Group Decision-Making Processes</vt:lpstr>
      <vt:lpstr>Group Decision-Making Processes</vt:lpstr>
      <vt:lpstr>Evaluation of Group Decision-Making Processes</vt:lpstr>
      <vt:lpstr>Evaluation of Group Decision-Making Processes</vt:lpstr>
    </vt:vector>
  </TitlesOfParts>
  <Company>College of DuPage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Murtaugh</dc:creator>
  <cp:lastModifiedBy>sameerjena</cp:lastModifiedBy>
  <cp:revision>28</cp:revision>
  <cp:lastPrinted>2014-11-14T15:42:06Z</cp:lastPrinted>
  <dcterms:created xsi:type="dcterms:W3CDTF">2014-09-07T16:23:28Z</dcterms:created>
  <dcterms:modified xsi:type="dcterms:W3CDTF">2015-04-19T08:55:20Z</dcterms:modified>
</cp:coreProperties>
</file>